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3" r:id="rId1"/>
    <p:sldMasterId id="2147483675" r:id="rId2"/>
  </p:sldMasterIdLst>
  <p:notesMasterIdLst>
    <p:notesMasterId r:id="rId17"/>
  </p:notesMasterIdLst>
  <p:sldIdLst>
    <p:sldId id="257" r:id="rId3"/>
    <p:sldId id="258" r:id="rId4"/>
    <p:sldId id="349" r:id="rId5"/>
    <p:sldId id="302" r:id="rId6"/>
    <p:sldId id="303" r:id="rId7"/>
    <p:sldId id="306" r:id="rId8"/>
    <p:sldId id="308" r:id="rId9"/>
    <p:sldId id="311" r:id="rId10"/>
    <p:sldId id="309" r:id="rId11"/>
    <p:sldId id="385" r:id="rId12"/>
    <p:sldId id="391" r:id="rId13"/>
    <p:sldId id="388" r:id="rId14"/>
    <p:sldId id="390" r:id="rId15"/>
    <p:sldId id="389" r:id="rId16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595959"/>
    <a:srgbClr val="767474"/>
    <a:srgbClr val="9501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7814" autoAdjust="0"/>
  </p:normalViewPr>
  <p:slideViewPr>
    <p:cSldViewPr snapToGrid="0">
      <p:cViewPr varScale="1">
        <p:scale>
          <a:sx n="75" d="100"/>
          <a:sy n="75" d="100"/>
        </p:scale>
        <p:origin x="946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A41F5D-EC4F-4023-BFA0-1823079661EF}" type="datetimeFigureOut">
              <a:rPr lang="it-IT" smtClean="0"/>
              <a:t>05/10/2022</a:t>
            </a:fld>
            <a:endParaRPr lang="it-I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70695C-6363-493C-BEE5-28D59358BF2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331592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10864-10F5-4B85-9F0A-90D337A1574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84145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10864-10F5-4B85-9F0A-90D337A1574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4872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37187E-0C95-B2FD-44A8-23808BCB08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>
                <a:latin typeface="Helvetica Light" panose="020B0500000000000000"/>
              </a:defRPr>
            </a:lvl1pPr>
          </a:lstStyle>
          <a:p>
            <a:r>
              <a:rPr lang="en-US" dirty="0"/>
              <a:t>Click to edit Master title style</a:t>
            </a:r>
            <a:endParaRPr lang="it-IT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EE9622D-9B28-9182-3562-E8DE4D24F0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Helvetica Light" panose="020B050000000000000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t-IT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6B3EC3-EF74-020B-2646-7976D8DD21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elvetica Light" panose="020B0500000000000000"/>
              </a:defRPr>
            </a:lvl1pPr>
          </a:lstStyle>
          <a:p>
            <a:fld id="{9CA7A4EF-2BEC-4232-A117-F89586A5DCAE}" type="datetime1">
              <a:rPr lang="it-IT" smtClean="0"/>
              <a:t>05/10/2022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C48289-7997-5D0D-5233-9876F0BA9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Helvetica Light" panose="020B0500000000000000"/>
              </a:defRPr>
            </a:lvl1pPr>
          </a:lstStyle>
          <a:p>
            <a:r>
              <a:rPr lang="it-IT" dirty="0"/>
              <a:t>Reinforcement Learning: Introduction</a:t>
            </a:r>
          </a:p>
        </p:txBody>
      </p:sp>
      <p:pic>
        <p:nvPicPr>
          <p:cNvPr id="8" name="Picture 7" descr="InselLogo.png">
            <a:extLst>
              <a:ext uri="{FF2B5EF4-FFF2-40B4-BE49-F238E27FC236}">
                <a16:creationId xmlns:a16="http://schemas.microsoft.com/office/drawing/2014/main" id="{39B581CD-6BB8-41B0-7898-F1B5AED8B4DD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982200" y="35648"/>
            <a:ext cx="2133600" cy="762000"/>
          </a:xfrm>
          <a:prstGeom prst="rect">
            <a:avLst/>
          </a:prstGeom>
        </p:spPr>
      </p:pic>
      <p:pic>
        <p:nvPicPr>
          <p:cNvPr id="9" name="Picture 2" descr="E:\Documents\ATTD\ATTD 2010\img\Logo.png">
            <a:extLst>
              <a:ext uri="{FF2B5EF4-FFF2-40B4-BE49-F238E27FC236}">
                <a16:creationId xmlns:a16="http://schemas.microsoft.com/office/drawing/2014/main" id="{38D2BB0A-EB46-4BC2-70C8-48A73080EE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l="41816"/>
          <a:stretch>
            <a:fillRect/>
          </a:stretch>
        </p:blipFill>
        <p:spPr bwMode="auto">
          <a:xfrm>
            <a:off x="275907" y="1081"/>
            <a:ext cx="1447800" cy="106571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9752078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F0C4A-7E0B-FBD3-5F21-21FEFAA4F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11279D2-88F9-FE6F-0F3F-DCFF635799F9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>
            <a:lvl1pPr>
              <a:defRPr/>
            </a:lvl1pPr>
          </a:lstStyle>
          <a:p>
            <a:pPr lvl="0"/>
            <a:r>
              <a:rPr lang="en-US" dirty="0"/>
              <a:t> 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it-IT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07413B-0EEF-329B-68B3-EEE8D98883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04BA9-9C86-4AC0-ACDC-7840E1826C91}" type="datetime1">
              <a:rPr lang="it-IT" smtClean="0"/>
              <a:t>05/10/2022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BFD649-8CC8-8A8B-EAB9-AE168BAE41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Reinforcement Learning: Introduction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10AEA2-63F4-DB36-F637-76B2D4923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21EA8E-8BBA-427F-8E76-5AE09ACA247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933199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30BD8FB-12DC-92F8-3DC3-2783AAE596A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B0572AE-9711-752A-7ED1-C9259C8082E7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>
            <a:lvl1pPr>
              <a:defRPr/>
            </a:lvl1pPr>
          </a:lstStyle>
          <a:p>
            <a:pPr lvl="0"/>
            <a:r>
              <a:rPr lang="en-US" dirty="0"/>
              <a:t> 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it-IT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2F0157-4DE3-1E00-2CBA-4027D4D69D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148266-9966-4C09-968E-99AE0D282FA1}" type="datetime1">
              <a:rPr lang="it-IT" smtClean="0"/>
              <a:t>05/10/2022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9E2F82-70AF-543B-D44A-24A6364586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Reinforcement Learning: Introduction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A08261-F023-D33B-88C5-B2E38EA666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21EA8E-8BBA-427F-8E76-5AE09ACA247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554127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37187E-0C95-B2FD-44A8-23808BCB08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it-IT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EE9622D-9B28-9182-3562-E8DE4D24F0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t-IT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6B3EC3-EF74-020B-2646-7976D8DD21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elvetica Light" panose="020B0500000000000000"/>
              </a:defRPr>
            </a:lvl1pPr>
          </a:lstStyle>
          <a:p>
            <a:fld id="{E41D5257-27F3-4D3D-A46B-B17F4387E4DE}" type="datetime1">
              <a:rPr lang="it-IT" smtClean="0"/>
              <a:t>05/10/2022</a:t>
            </a:fld>
            <a:endParaRPr lang="it-IT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C48289-7997-5D0D-5233-9876F0BA9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Helvetica Light" panose="020B0500000000000000"/>
              </a:defRPr>
            </a:lvl1pPr>
          </a:lstStyle>
          <a:p>
            <a:r>
              <a:rPr lang="it-IT"/>
              <a:t>Reinforcement Learning: Introduction</a:t>
            </a:r>
            <a:endParaRPr lang="it-IT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2AB0B0-BF3B-FFC8-190C-E27A022FF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elvetica Light" panose="020B0500000000000000"/>
              </a:defRPr>
            </a:lvl1pPr>
          </a:lstStyle>
          <a:p>
            <a:fld id="{2797A533-0CDD-449E-BD46-378A17581A58}" type="slidenum">
              <a:rPr lang="it-IT" smtClean="0"/>
              <a:pPr/>
              <a:t>‹N›</a:t>
            </a:fld>
            <a:endParaRPr lang="it-IT" dirty="0"/>
          </a:p>
        </p:txBody>
      </p:sp>
      <p:pic>
        <p:nvPicPr>
          <p:cNvPr id="8" name="Picture 7" descr="InselLogo.png">
            <a:extLst>
              <a:ext uri="{FF2B5EF4-FFF2-40B4-BE49-F238E27FC236}">
                <a16:creationId xmlns:a16="http://schemas.microsoft.com/office/drawing/2014/main" id="{39B581CD-6BB8-41B0-7898-F1B5AED8B4D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782493" y="304800"/>
            <a:ext cx="2133600" cy="762000"/>
          </a:xfrm>
          <a:prstGeom prst="rect">
            <a:avLst/>
          </a:prstGeom>
        </p:spPr>
      </p:pic>
      <p:pic>
        <p:nvPicPr>
          <p:cNvPr id="9" name="Picture 2" descr="E:\Documents\ATTD\ATTD 2010\img\Logo.png">
            <a:extLst>
              <a:ext uri="{FF2B5EF4-FFF2-40B4-BE49-F238E27FC236}">
                <a16:creationId xmlns:a16="http://schemas.microsoft.com/office/drawing/2014/main" id="{38D2BB0A-EB46-4BC2-70C8-48A73080EE9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/>
          <a:srcRect l="41816"/>
          <a:stretch>
            <a:fillRect/>
          </a:stretch>
        </p:blipFill>
        <p:spPr bwMode="auto">
          <a:xfrm>
            <a:off x="275907" y="56644"/>
            <a:ext cx="1447800" cy="106571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620843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259FF-4084-7DB7-7D18-B8A119F6AD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81AD38-AF5E-1E2C-E68B-686327F15468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 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it-IT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91F06D-9FBF-9874-DB35-F72716082E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D08171-A731-4BD6-BC2A-C29E190C35CE}" type="datetime1">
              <a:rPr lang="it-IT" smtClean="0"/>
              <a:t>05/10/2022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B9D227-3FC4-3D11-5175-360D0BD3B6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Reinforcement Learning: Introduction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DA6CD0-558F-9735-F500-6E9739950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7A533-0CDD-449E-BD46-378A17581A5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927908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C9EA0-6010-DE4A-9503-952941A67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62C586-B42E-264C-5E97-5E80E3ECEF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4145D4-56B6-9C10-18A4-09C7B0A5AB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5C885E-D054-4047-9660-3A2A4E3A61F0}" type="datetime1">
              <a:rPr lang="it-IT" smtClean="0"/>
              <a:t>05/10/2022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323065-312D-2BEF-770F-C85876846D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Reinforcement Learning: Introduction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21C6BA-3EC0-3487-2FBB-F4596960A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7A533-0CDD-449E-BD46-378A17581A5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1408263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DDF0F-7E2F-6880-B4DE-A547FD22EE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67B880-0B72-CD07-7865-DB3E0BA072AA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 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it-IT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DEBDB2-16FB-5EF4-431D-46000329738C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 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it-IT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DA7636-3C51-1A6D-F7BD-4F9DF3DBA4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650F69-FF22-48A6-BEA5-DCE18C2BC1AD}" type="datetime1">
              <a:rPr lang="it-IT" smtClean="0"/>
              <a:t>05/10/2022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313D32-7579-0B4E-FEF9-3B10059735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Reinforcement Learning: Introduction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06DE24-5C69-2EE6-8CEE-C39ADE21B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7A533-0CDD-449E-BD46-378A17581A5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522424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CA8E7-4BC7-6C54-1CC6-8D903675C0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3AB775-5513-378F-DE8E-57391C1ADB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05F83F-4648-CC1C-A78C-06C8CAA058B0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 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it-IT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736675E-5AAF-6D43-ED2B-2AC9D4BCD30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014F362-AF0F-DB1B-B4D2-BAE34D4E993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 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it-IT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5C105BA-810F-FC7F-0609-5035EA53F4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A2D102-EC82-4AB0-BAE3-D3B2DAF8439E}" type="datetime1">
              <a:rPr lang="it-IT" smtClean="0"/>
              <a:t>05/10/2022</a:t>
            </a:fld>
            <a:endParaRPr lang="it-I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3DF07A2-8415-4DA4-2703-26353D4033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Reinforcement Learning: Introduction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22D9FF8-8C71-F6B4-BAC8-015F47EB4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7A533-0CDD-449E-BD46-378A17581A5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8308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B244E-225A-ADA0-C1A1-9C1D2AE0CE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D9F4F96-F3B7-8165-C2C2-5AA5F7317C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697C4-71A5-4B71-866A-FE249F06A80C}" type="datetime1">
              <a:rPr lang="it-IT" smtClean="0"/>
              <a:t>05/10/2022</a:t>
            </a:fld>
            <a:endParaRPr lang="it-I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4FD59D-2DEC-7C34-C3F8-8222E56ADD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Reinforcement Learning: Introduction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DB2956-5047-5394-152E-2E2B2998F4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7A533-0CDD-449E-BD46-378A17581A5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9112300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CB8F5B0-CF2C-73A1-4829-04B462C040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FD580-1038-4731-93FD-84CB17E79A1E}" type="datetime1">
              <a:rPr lang="it-IT" smtClean="0"/>
              <a:t>05/10/2022</a:t>
            </a:fld>
            <a:endParaRPr lang="it-I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03D8919-976F-569B-4EC2-78AD9EA3D6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Reinforcement Learning: Introduction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8DDFF5-A849-A1B5-3829-FEBB02847F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7A533-0CDD-449E-BD46-378A17581A5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8267193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D646D9-7848-75D5-CC85-CA8137870E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463CC9-CE51-6F42-1BC4-A8D1472BEE9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 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it-IT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F5BDE2-84FC-FFC2-78C1-C409DCF81C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544A72-BF92-6C8C-77C4-8AF871F158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B2AAC-4073-4246-8410-C0C7617902CD}" type="datetime1">
              <a:rPr lang="it-IT" smtClean="0"/>
              <a:t>05/10/2022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ABC014-18AD-6CAE-5DD2-CD3F6519EB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Reinforcement Learning: Introduction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88F6F9-07BB-A18C-DE70-42669D7789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7A533-0CDD-449E-BD46-378A17581A5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130831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259FF-4084-7DB7-7D18-B8A119F6AD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81AD38-AF5E-1E2C-E68B-686327F15468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 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it-IT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B9D227-3FC4-3D11-5175-360D0BD3B6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5557"/>
            <a:ext cx="4114800" cy="365125"/>
          </a:xfrm>
        </p:spPr>
        <p:txBody>
          <a:bodyPr/>
          <a:lstStyle>
            <a:lvl1pPr>
              <a:defRPr>
                <a:latin typeface="Helvetica Light" panose="020B0500000000000000"/>
              </a:defRPr>
            </a:lvl1pPr>
          </a:lstStyle>
          <a:p>
            <a:r>
              <a:rPr lang="it-IT"/>
              <a:t>Reinforcement Learning: Introduction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DA6CD0-558F-9735-F500-6E9739950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5485" y="6485557"/>
            <a:ext cx="2743200" cy="365125"/>
          </a:xfrm>
        </p:spPr>
        <p:txBody>
          <a:bodyPr/>
          <a:lstStyle>
            <a:lvl1pPr>
              <a:defRPr>
                <a:latin typeface="Helvetica Light" panose="020B0500000000000000"/>
              </a:defRPr>
            </a:lvl1pPr>
          </a:lstStyle>
          <a:p>
            <a:fld id="{6C21EA8E-8BBA-427F-8E76-5AE09ACA2473}" type="slidenum">
              <a:rPr lang="it-IT" smtClean="0"/>
              <a:pPr/>
              <a:t>‹N›</a:t>
            </a:fld>
            <a:endParaRPr lang="it-IT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902646F-0808-12FA-C0B5-2F78E28EDB84}"/>
              </a:ext>
            </a:extLst>
          </p:cNvPr>
          <p:cNvCxnSpPr/>
          <p:nvPr userDrawn="1"/>
        </p:nvCxnSpPr>
        <p:spPr>
          <a:xfrm>
            <a:off x="0" y="6475618"/>
            <a:ext cx="12192000" cy="0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B2BB2C60-9B2B-351B-20C3-563700F14D28}"/>
              </a:ext>
            </a:extLst>
          </p:cNvPr>
          <p:cNvSpPr txBox="1">
            <a:spLocks/>
          </p:cNvSpPr>
          <p:nvPr userDrawn="1"/>
        </p:nvSpPr>
        <p:spPr>
          <a:xfrm>
            <a:off x="6624" y="647561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Helvetica Light" panose="020B050000000000000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t-IT" dirty="0"/>
              <a:t>UBERN: S. Mougiakakou</a:t>
            </a:r>
          </a:p>
        </p:txBody>
      </p:sp>
    </p:spTree>
    <p:extLst>
      <p:ext uri="{BB962C8B-B14F-4D97-AF65-F5344CB8AC3E}">
        <p14:creationId xmlns:p14="http://schemas.microsoft.com/office/powerpoint/2010/main" val="130146906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D98994-5083-7808-DD7A-C8A1CF716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E297657-042F-73E1-D5E3-B565C22796E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8F5987-A6A2-9B57-5499-D2F726BE2C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B103BE-2AB1-78BC-9B9A-028F93B7C4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BC2FD-C599-46C5-9D24-F6CE374F7B2B}" type="datetime1">
              <a:rPr lang="it-IT" smtClean="0"/>
              <a:t>05/10/2022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51195D-1391-5B1B-5B91-B13B0BC50A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Reinforcement Learning: Introduction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CB55AD-249F-B2DF-F619-00216198C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7A533-0CDD-449E-BD46-378A17581A5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8482031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F0C4A-7E0B-FBD3-5F21-21FEFAA4F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11279D2-88F9-FE6F-0F3F-DCFF635799F9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>
            <a:lvl1pPr>
              <a:defRPr/>
            </a:lvl1pPr>
          </a:lstStyle>
          <a:p>
            <a:pPr lvl="0"/>
            <a:r>
              <a:rPr lang="en-US" dirty="0"/>
              <a:t> 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it-IT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07413B-0EEF-329B-68B3-EEE8D98883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2D1E13-D1BA-4B80-827B-A37627379AF2}" type="datetime1">
              <a:rPr lang="it-IT" smtClean="0"/>
              <a:t>05/10/2022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BFD649-8CC8-8A8B-EAB9-AE168BAE41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Reinforcement Learning: Introduction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10AEA2-63F4-DB36-F637-76B2D4923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7A533-0CDD-449E-BD46-378A17581A5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9234084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30BD8FB-12DC-92F8-3DC3-2783AAE596A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B0572AE-9711-752A-7ED1-C9259C8082E7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>
            <a:lvl1pPr>
              <a:defRPr/>
            </a:lvl1pPr>
          </a:lstStyle>
          <a:p>
            <a:pPr lvl="0"/>
            <a:r>
              <a:rPr lang="en-US" dirty="0"/>
              <a:t> 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it-IT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2F0157-4DE3-1E00-2CBA-4027D4D69D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0E7A1-3ADF-4467-8ED4-411BC37289DF}" type="datetime1">
              <a:rPr lang="it-IT" smtClean="0"/>
              <a:t>05/10/2022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9E2F82-70AF-543B-D44A-24A6364586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Reinforcement Learning: Introduction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A08261-F023-D33B-88C5-B2E38EA666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7A533-0CDD-449E-BD46-378A17581A5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516506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C9EA0-6010-DE4A-9503-952941A67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62C586-B42E-264C-5E97-5E80E3ECEF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4145D4-56B6-9C10-18A4-09C7B0A5AB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01B8E6-C3BF-481B-95BA-6AFD40C1DE22}" type="datetime1">
              <a:rPr lang="it-IT" smtClean="0"/>
              <a:t>05/10/2022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323065-312D-2BEF-770F-C85876846D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Reinforcement Learning: Introduction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21C6BA-3EC0-3487-2FBB-F4596960A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21EA8E-8BBA-427F-8E76-5AE09ACA247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05372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DDF0F-7E2F-6880-B4DE-A547FD22EE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67B880-0B72-CD07-7865-DB3E0BA072AA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 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it-IT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DEBDB2-16FB-5EF4-431D-46000329738C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 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it-IT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DA7636-3C51-1A6D-F7BD-4F9DF3DBA4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BC4EA-E003-434F-8E20-1755DB8B4963}" type="datetime1">
              <a:rPr lang="it-IT" smtClean="0"/>
              <a:t>05/10/2022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313D32-7579-0B4E-FEF9-3B10059735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Reinforcement Learning: Introduction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06DE24-5C69-2EE6-8CEE-C39ADE21B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21EA8E-8BBA-427F-8E76-5AE09ACA247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597670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CA8E7-4BC7-6C54-1CC6-8D903675C0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3AB775-5513-378F-DE8E-57391C1ADB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05F83F-4648-CC1C-A78C-06C8CAA058B0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 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it-IT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736675E-5AAF-6D43-ED2B-2AC9D4BCD30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014F362-AF0F-DB1B-B4D2-BAE34D4E993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 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it-IT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5C105BA-810F-FC7F-0609-5035EA53F4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2DFE7-3B7F-4659-9889-DBE671FF0C62}" type="datetime1">
              <a:rPr lang="it-IT" smtClean="0"/>
              <a:t>05/10/2022</a:t>
            </a:fld>
            <a:endParaRPr lang="it-I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3DF07A2-8415-4DA4-2703-26353D4033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Reinforcement Learning: Introduction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22D9FF8-8C71-F6B4-BAC8-015F47EB4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21EA8E-8BBA-427F-8E76-5AE09ACA247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584992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B244E-225A-ADA0-C1A1-9C1D2AE0CE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D9F4F96-F3B7-8165-C2C2-5AA5F7317C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3E7DB-D6F8-4A28-8941-2C30D3F704F5}" type="datetime1">
              <a:rPr lang="it-IT" smtClean="0"/>
              <a:t>05/10/2022</a:t>
            </a:fld>
            <a:endParaRPr lang="it-I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4FD59D-2DEC-7C34-C3F8-8222E56ADD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Reinforcement Learning: Introduction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DB2956-5047-5394-152E-2E2B2998F4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21EA8E-8BBA-427F-8E76-5AE09ACA247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797418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CB8F5B0-CF2C-73A1-4829-04B462C040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60C85-92B5-4F4E-9134-8F03B8F977B8}" type="datetime1">
              <a:rPr lang="it-IT" smtClean="0"/>
              <a:t>05/10/2022</a:t>
            </a:fld>
            <a:endParaRPr lang="it-I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03D8919-976F-569B-4EC2-78AD9EA3D6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Reinforcement Learning: Introduction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8DDFF5-A849-A1B5-3829-FEBB02847F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21EA8E-8BBA-427F-8E76-5AE09ACA247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814299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D646D9-7848-75D5-CC85-CA8137870E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463CC9-CE51-6F42-1BC4-A8D1472BEE9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 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it-IT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F5BDE2-84FC-FFC2-78C1-C409DCF81C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544A72-BF92-6C8C-77C4-8AF871F158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40825C-D8CF-4EF0-AB95-117E2A041DC1}" type="datetime1">
              <a:rPr lang="it-IT" smtClean="0"/>
              <a:t>05/10/2022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ABC014-18AD-6CAE-5DD2-CD3F6519EB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Reinforcement Learning: Introduction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88F6F9-07BB-A18C-DE70-42669D7789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21EA8E-8BBA-427F-8E76-5AE09ACA247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357720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D98994-5083-7808-DD7A-C8A1CF716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E297657-042F-73E1-D5E3-B565C22796E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8F5987-A6A2-9B57-5499-D2F726BE2C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B103BE-2AB1-78BC-9B9A-028F93B7C4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DFDA3-9444-44C9-9A79-9CC5157C4C70}" type="datetime1">
              <a:rPr lang="it-IT" smtClean="0"/>
              <a:t>05/10/2022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51195D-1391-5B1B-5B91-B13B0BC50A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Reinforcement Learning: Introduction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CB55AD-249F-B2DF-F619-00216198C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21EA8E-8BBA-427F-8E76-5AE09ACA247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869112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F760E9C-5773-1D76-B0FD-99E684A025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title style</a:t>
            </a:r>
            <a:endParaRPr lang="it-IT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693148-1C03-FE76-99B6-B721C7B7B1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 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it-IT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08F34F-E1F9-97E2-62CF-AD62369A0BB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Helvetica Light" panose="020B0500000000000000"/>
              </a:defRPr>
            </a:lvl1pPr>
          </a:lstStyle>
          <a:p>
            <a:fld id="{CDC19B32-95B1-46FE-BDC9-940A08917F43}" type="datetime1">
              <a:rPr lang="it-IT" smtClean="0"/>
              <a:t>05/10/2022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099557-3863-D990-A7CA-75D8BC74A0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Helvetica Light" panose="020B0500000000000000"/>
              </a:defRPr>
            </a:lvl1pPr>
          </a:lstStyle>
          <a:p>
            <a:r>
              <a:rPr lang="it-IT"/>
              <a:t>Reinforcement Learning: Introduction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1542E8-42E0-4C42-1817-573E8BD414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Helvetica Light" panose="020B0500000000000000"/>
              </a:defRPr>
            </a:lvl1pPr>
          </a:lstStyle>
          <a:p>
            <a:fld id="{6C21EA8E-8BBA-427F-8E76-5AE09ACA247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769348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it-IT" sz="4400" b="0" i="0" kern="1200" dirty="0">
          <a:solidFill>
            <a:srgbClr val="595959"/>
          </a:solidFill>
          <a:latin typeface="Helvetica Neue UltraLight" panose="02000206000000020004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2"/>
        </a:buClr>
        <a:buFontTx/>
        <a:buChar char="‒"/>
        <a:defRPr kumimoji="0" lang="en-US" sz="2800" b="0" i="0" u="none" strike="noStrike" kern="1200" cap="none" spc="0" normalizeH="0" baseline="0" dirty="0" smtClean="0">
          <a:ln>
            <a:noFill/>
          </a:ln>
          <a:solidFill>
            <a:srgbClr val="545050"/>
          </a:solidFill>
          <a:effectLst/>
          <a:uLnTx/>
          <a:uFillTx/>
          <a:latin typeface="Helvetica Ligh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Tx/>
        <a:buChar char="–"/>
        <a:defRPr sz="2400" kern="1200">
          <a:solidFill>
            <a:schemeClr val="tx1">
              <a:lumMod val="65000"/>
              <a:lumOff val="35000"/>
            </a:schemeClr>
          </a:solidFill>
          <a:latin typeface="Helvetica Light" panose="020B050000000000000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Tx/>
        <a:buChar char="–"/>
        <a:defRPr sz="2000" kern="1200">
          <a:solidFill>
            <a:schemeClr val="tx1">
              <a:lumMod val="65000"/>
              <a:lumOff val="35000"/>
            </a:schemeClr>
          </a:solidFill>
          <a:latin typeface="Helvetica Light" panose="020B050000000000000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Tx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Helvetica Light" panose="020B050000000000000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Tx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Helvetica Light" panose="020B050000000000000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F760E9C-5773-1D76-B0FD-99E684A025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title style</a:t>
            </a:r>
            <a:endParaRPr lang="it-IT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693148-1C03-FE76-99B6-B721C7B7B1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 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it-IT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08F34F-E1F9-97E2-62CF-AD62369A0BB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Helvetica Light" panose="020B0500000000000000"/>
              </a:defRPr>
            </a:lvl1pPr>
          </a:lstStyle>
          <a:p>
            <a:fld id="{B25469F1-0074-4EF1-9CD4-78A73D9109F3}" type="datetime1">
              <a:rPr lang="it-IT" smtClean="0"/>
              <a:t>05/10/2022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099557-3863-D990-A7CA-75D8BC74A0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Helvetica Light" panose="020B0500000000000000"/>
              </a:defRPr>
            </a:lvl1pPr>
          </a:lstStyle>
          <a:p>
            <a:r>
              <a:rPr lang="it-IT"/>
              <a:t>Reinforcement Learning: Introduction</a:t>
            </a:r>
            <a:endParaRPr lang="it-IT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1542E8-42E0-4C42-1817-573E8BD414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Helvetica Light" panose="020B0500000000000000"/>
              </a:defRPr>
            </a:lvl1pPr>
          </a:lstStyle>
          <a:p>
            <a:fld id="{2797A533-0CDD-449E-BD46-378A17581A58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3254187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it-IT" sz="4400" b="0" i="0" kern="1200" dirty="0">
          <a:solidFill>
            <a:srgbClr val="595959"/>
          </a:solidFill>
          <a:latin typeface="Helvetica Neue UltraLight" panose="02000206000000020004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2"/>
        </a:buClr>
        <a:buFontTx/>
        <a:buChar char="‒"/>
        <a:defRPr kumimoji="0" lang="en-US" sz="2800" b="0" i="0" u="none" strike="noStrike" kern="1200" cap="none" spc="0" normalizeH="0" baseline="0" dirty="0" smtClean="0">
          <a:ln>
            <a:noFill/>
          </a:ln>
          <a:solidFill>
            <a:srgbClr val="545050"/>
          </a:solidFill>
          <a:effectLst/>
          <a:uLnTx/>
          <a:uFillTx/>
          <a:latin typeface="Helvetica Ligh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Tx/>
        <a:buChar char="–"/>
        <a:defRPr sz="2400" kern="1200">
          <a:solidFill>
            <a:schemeClr val="tx1">
              <a:lumMod val="65000"/>
              <a:lumOff val="35000"/>
            </a:schemeClr>
          </a:solidFill>
          <a:latin typeface="Helvetica Light" panose="020B050000000000000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Tx/>
        <a:buChar char="–"/>
        <a:defRPr sz="2000" kern="1200">
          <a:solidFill>
            <a:schemeClr val="tx1">
              <a:lumMod val="65000"/>
              <a:lumOff val="35000"/>
            </a:schemeClr>
          </a:solidFill>
          <a:latin typeface="Helvetica Light" panose="020B050000000000000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Tx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Helvetica Light" panose="020B050000000000000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Tx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Helvetica Light" panose="020B050000000000000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kopoLzvh5jY?feature=oembed" TargetMode="Externa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l948hMaTPuo?feature=oembed" TargetMode="External"/><Relationship Id="rId4" Type="http://schemas.openxmlformats.org/officeDocument/2006/relationships/image" Target="../media/image16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ualberta.ca/&#8764;szepesva/papers/RLAlgsInMDPs.pdf" TargetMode="External"/><Relationship Id="rId2" Type="http://schemas.openxmlformats.org/officeDocument/2006/relationships/hyperlink" Target="http://webdocs.cs.ualberta.ca/&#8764;sutton/book/the-book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703182C4-EA8F-4A09-A2BB-8821B9C3A9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912690"/>
            <a:ext cx="9144000" cy="1516310"/>
          </a:xfrm>
        </p:spPr>
        <p:txBody>
          <a:bodyPr>
            <a:normAutofit fontScale="90000"/>
          </a:bodyPr>
          <a:lstStyle/>
          <a:p>
            <a:r>
              <a:rPr lang="en-US" sz="5400" dirty="0">
                <a:ea typeface="Linux Libertine Display" panose="02000503000000000000" pitchFamily="2" charset="0"/>
                <a:cs typeface="Linux Libertine Display" panose="02000503000000000000" pitchFamily="2" charset="0"/>
              </a:rPr>
              <a:t>CAS AML 2022</a:t>
            </a:r>
            <a:br>
              <a:rPr lang="en-US" sz="5400" dirty="0">
                <a:ea typeface="Linux Libertine Display" panose="02000503000000000000" pitchFamily="2" charset="0"/>
                <a:cs typeface="Linux Libertine Display" panose="02000503000000000000" pitchFamily="2" charset="0"/>
              </a:rPr>
            </a:br>
            <a:r>
              <a:rPr lang="en-US" sz="5400" b="1" dirty="0">
                <a:ea typeface="Linux Libertine Display" panose="02000503000000000000" pitchFamily="2" charset="0"/>
                <a:cs typeface="Linux Libertine Display" panose="02000503000000000000" pitchFamily="2" charset="0"/>
              </a:rPr>
              <a:t>Reinforcement Learning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6E47EED6-DBD2-43BC-98A1-9C1E8EFA6D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5435" y="3720652"/>
            <a:ext cx="10721130" cy="2477791"/>
          </a:xfrm>
        </p:spPr>
        <p:txBody>
          <a:bodyPr>
            <a:noAutofit/>
          </a:bodyPr>
          <a:lstStyle/>
          <a:p>
            <a:r>
              <a:rPr lang="en-GB" sz="3600" i="1" dirty="0"/>
              <a:t>Introduction</a:t>
            </a:r>
          </a:p>
          <a:p>
            <a:r>
              <a:rPr lang="en-GB" sz="2000" dirty="0" err="1"/>
              <a:t>Dr.</a:t>
            </a:r>
            <a:r>
              <a:rPr lang="en-GB" sz="2000" dirty="0"/>
              <a:t> Lorenzo </a:t>
            </a:r>
            <a:r>
              <a:rPr lang="en-GB" sz="2000" dirty="0" err="1"/>
              <a:t>Brigato</a:t>
            </a:r>
            <a:endParaRPr lang="en-GB" sz="2000" dirty="0"/>
          </a:p>
          <a:p>
            <a:r>
              <a:rPr lang="en-GB" sz="1600" dirty="0"/>
              <a:t>Artificial Intelligence in Health and Nutrition (AIHN) Laboratory </a:t>
            </a:r>
            <a:br>
              <a:rPr lang="en-GB" sz="1600" dirty="0"/>
            </a:br>
            <a:r>
              <a:rPr lang="en-GB" sz="1600" dirty="0"/>
              <a:t>ARTORG Center for Biomedical Engineering Research</a:t>
            </a:r>
            <a:br>
              <a:rPr lang="en-GB" sz="1600" dirty="0"/>
            </a:br>
            <a:r>
              <a:rPr lang="en-GB" sz="1600" dirty="0"/>
              <a:t>University of Bern</a:t>
            </a: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24BBCE9A-237E-A9A9-ACBA-69CDF4BBA98E}"/>
              </a:ext>
            </a:extLst>
          </p:cNvPr>
          <p:cNvSpPr/>
          <p:nvPr/>
        </p:nvSpPr>
        <p:spPr>
          <a:xfrm>
            <a:off x="9966960" y="0"/>
            <a:ext cx="2225040" cy="11582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E2484930-4F54-36CD-C495-3E7D01B57D51}"/>
              </a:ext>
            </a:extLst>
          </p:cNvPr>
          <p:cNvSpPr/>
          <p:nvPr/>
        </p:nvSpPr>
        <p:spPr>
          <a:xfrm>
            <a:off x="0" y="0"/>
            <a:ext cx="2001520" cy="11582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109340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65B780-F679-F648-A230-A2653431D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(Some) (Deep) RL Milestones</a:t>
            </a:r>
            <a:endParaRPr lang="en-F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A09A03-3277-8644-FCF3-574DA8EB7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Reinforcement Learning: Introduction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5F4271-51B4-DD7D-3653-0F35878C0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21EA8E-8BBA-427F-8E76-5AE09ACA2473}" type="slidenum">
              <a:rPr lang="it-IT" smtClean="0"/>
              <a:t>10</a:t>
            </a:fld>
            <a:endParaRPr lang="it-IT"/>
          </a:p>
        </p:txBody>
      </p:sp>
      <p:pic>
        <p:nvPicPr>
          <p:cNvPr id="8" name="atari_DQN_examples" descr="atari_DQN_examples">
            <a:hlinkClick r:id="" action="ppaction://media"/>
            <a:extLst>
              <a:ext uri="{FF2B5EF4-FFF2-40B4-BE49-F238E27FC236}">
                <a16:creationId xmlns:a16="http://schemas.microsoft.com/office/drawing/2014/main" id="{527DE424-2C05-BEAE-EF24-3BB0405B859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712589" y="1904590"/>
            <a:ext cx="7261220" cy="4084436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C9AE7EE4-46B3-340B-1B37-317BE2E062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857" y="1690688"/>
            <a:ext cx="4381732" cy="1414393"/>
          </a:xfrm>
          <a:prstGeom prst="rect">
            <a:avLst/>
          </a:prstGeom>
        </p:spPr>
      </p:pic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56433A65-DA7E-7D57-1BBA-FC836629BEC6}"/>
              </a:ext>
            </a:extLst>
          </p:cNvPr>
          <p:cNvSpPr txBox="1">
            <a:spLocks/>
          </p:cNvSpPr>
          <p:nvPr/>
        </p:nvSpPr>
        <p:spPr>
          <a:xfrm>
            <a:off x="16072" y="6485556"/>
            <a:ext cx="1728838" cy="365125"/>
          </a:xfrm>
          <a:prstGeom prst="rect">
            <a:avLst/>
          </a:prstGeom>
          <a:solidFill>
            <a:srgbClr val="FFFFFF"/>
          </a:solidFill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Helvetica Light" panose="020B050000000000000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t-IT" dirty="0"/>
              <a:t>L. Brigato</a:t>
            </a:r>
          </a:p>
        </p:txBody>
      </p:sp>
    </p:spTree>
    <p:extLst>
      <p:ext uri="{BB962C8B-B14F-4D97-AF65-F5344CB8AC3E}">
        <p14:creationId xmlns:p14="http://schemas.microsoft.com/office/powerpoint/2010/main" val="2125766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04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65B780-F679-F648-A230-A2653431D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(Some) (Deep) RL Milestones</a:t>
            </a:r>
            <a:endParaRPr lang="en-F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A09A03-3277-8644-FCF3-574DA8EB7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Reinforcement Learning: Introduction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5F4271-51B4-DD7D-3653-0F35878C0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21EA8E-8BBA-427F-8E76-5AE09ACA2473}" type="slidenum">
              <a:rPr lang="it-IT" smtClean="0"/>
              <a:t>11</a:t>
            </a:fld>
            <a:endParaRPr lang="it-IT"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C9AE7EE4-46B3-340B-1B37-317BE2E062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0134" y="1690688"/>
            <a:ext cx="4243178" cy="1414393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A65784B8-86EA-2FD9-7074-979C3B25C4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88556" y="1773351"/>
            <a:ext cx="6844088" cy="3720586"/>
          </a:xfrm>
          <a:prstGeom prst="rect">
            <a:avLst/>
          </a:prstGeom>
        </p:spPr>
      </p:pic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32588CD9-4113-6953-3CF1-351897BE1A64}"/>
              </a:ext>
            </a:extLst>
          </p:cNvPr>
          <p:cNvSpPr txBox="1">
            <a:spLocks/>
          </p:cNvSpPr>
          <p:nvPr/>
        </p:nvSpPr>
        <p:spPr>
          <a:xfrm>
            <a:off x="16072" y="6485556"/>
            <a:ext cx="1728838" cy="365125"/>
          </a:xfrm>
          <a:prstGeom prst="rect">
            <a:avLst/>
          </a:prstGeom>
          <a:solidFill>
            <a:srgbClr val="FFFFFF"/>
          </a:solidFill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Helvetica Light" panose="020B050000000000000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t-IT" dirty="0"/>
              <a:t>L. Brigato</a:t>
            </a:r>
          </a:p>
        </p:txBody>
      </p:sp>
    </p:spTree>
    <p:extLst>
      <p:ext uri="{BB962C8B-B14F-4D97-AF65-F5344CB8AC3E}">
        <p14:creationId xmlns:p14="http://schemas.microsoft.com/office/powerpoint/2010/main" val="5938895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65B780-F679-F648-A230-A2653431D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(Some) (Deep) RL Milestones</a:t>
            </a:r>
            <a:endParaRPr lang="en-F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A09A03-3277-8644-FCF3-574DA8EB7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Reinforcement Learning: Introduction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5F4271-51B4-DD7D-3653-0F35878C0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21EA8E-8BBA-427F-8E76-5AE09ACA2473}" type="slidenum">
              <a:rPr lang="it-IT" smtClean="0"/>
              <a:t>12</a:t>
            </a:fld>
            <a:endParaRPr lang="it-IT"/>
          </a:p>
        </p:txBody>
      </p:sp>
      <p:pic>
        <p:nvPicPr>
          <p:cNvPr id="3" name="Elementi multimediali online 12" title="Multi-Agent Hide and Seek">
            <a:hlinkClick r:id="" action="ppaction://media"/>
            <a:extLst>
              <a:ext uri="{FF2B5EF4-FFF2-40B4-BE49-F238E27FC236}">
                <a16:creationId xmlns:a16="http://schemas.microsoft.com/office/drawing/2014/main" id="{49AF7B8E-5AF3-F186-2C95-D0303DC58005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4890217" y="1783995"/>
            <a:ext cx="7114196" cy="4019521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4C844EB1-B595-1ECD-75E9-3CEAC98754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901" y="1690688"/>
            <a:ext cx="4114800" cy="2428660"/>
          </a:xfrm>
          <a:prstGeom prst="rect">
            <a:avLst/>
          </a:prstGeom>
        </p:spPr>
      </p:pic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43F71D0B-F2BB-D758-442C-15670444D4F9}"/>
              </a:ext>
            </a:extLst>
          </p:cNvPr>
          <p:cNvSpPr txBox="1">
            <a:spLocks/>
          </p:cNvSpPr>
          <p:nvPr/>
        </p:nvSpPr>
        <p:spPr>
          <a:xfrm>
            <a:off x="16072" y="6485556"/>
            <a:ext cx="1728838" cy="365125"/>
          </a:xfrm>
          <a:prstGeom prst="rect">
            <a:avLst/>
          </a:prstGeom>
          <a:solidFill>
            <a:srgbClr val="FFFFFF"/>
          </a:solidFill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Helvetica Light" panose="020B050000000000000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t-IT" dirty="0"/>
              <a:t>L. Brigato</a:t>
            </a:r>
          </a:p>
        </p:txBody>
      </p:sp>
    </p:spTree>
    <p:extLst>
      <p:ext uri="{BB962C8B-B14F-4D97-AF65-F5344CB8AC3E}">
        <p14:creationId xmlns:p14="http://schemas.microsoft.com/office/powerpoint/2010/main" val="1492643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E98D0BA1-2510-F89C-3C17-43D1704ECC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323" y="1604861"/>
            <a:ext cx="4665962" cy="178190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265B780-F679-F648-A230-A2653431D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(Some) (Deep) RL Milestones</a:t>
            </a:r>
            <a:endParaRPr lang="en-F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A09A03-3277-8644-FCF3-574DA8EB7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Reinforcement Learning: Introduction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5F4271-51B4-DD7D-3653-0F35878C0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21EA8E-8BBA-427F-8E76-5AE09ACA2473}" type="slidenum">
              <a:rPr lang="it-IT" smtClean="0"/>
              <a:t>13</a:t>
            </a:fld>
            <a:endParaRPr lang="it-IT"/>
          </a:p>
        </p:txBody>
      </p:sp>
      <p:pic>
        <p:nvPicPr>
          <p:cNvPr id="6" name="Elementi multimediali online 5" title="The Making of Gran Turismo Sophy [English]">
            <a:hlinkClick r:id="" action="ppaction://media"/>
            <a:extLst>
              <a:ext uri="{FF2B5EF4-FFF2-40B4-BE49-F238E27FC236}">
                <a16:creationId xmlns:a16="http://schemas.microsoft.com/office/drawing/2014/main" id="{2BDFA3E1-900F-6376-FCD7-071C8938E93F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5191374" y="1792583"/>
            <a:ext cx="6834989" cy="3861768"/>
          </a:xfrm>
          <a:prstGeom prst="rect">
            <a:avLst/>
          </a:prstGeom>
        </p:spPr>
      </p:pic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F59AFBAF-46F3-FDA4-9466-6CB96CD5640D}"/>
              </a:ext>
            </a:extLst>
          </p:cNvPr>
          <p:cNvSpPr txBox="1">
            <a:spLocks/>
          </p:cNvSpPr>
          <p:nvPr/>
        </p:nvSpPr>
        <p:spPr>
          <a:xfrm>
            <a:off x="16072" y="6485556"/>
            <a:ext cx="1728838" cy="365125"/>
          </a:xfrm>
          <a:prstGeom prst="rect">
            <a:avLst/>
          </a:prstGeom>
          <a:solidFill>
            <a:srgbClr val="FFFFFF"/>
          </a:solidFill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Helvetica Light" panose="020B050000000000000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t-IT" dirty="0"/>
              <a:t>L. Brigato</a:t>
            </a:r>
          </a:p>
        </p:txBody>
      </p:sp>
    </p:spTree>
    <p:extLst>
      <p:ext uri="{BB962C8B-B14F-4D97-AF65-F5344CB8AC3E}">
        <p14:creationId xmlns:p14="http://schemas.microsoft.com/office/powerpoint/2010/main" val="3610045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65B780-F679-F648-A230-A2653431D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(Some) (Deep) RL Milestones</a:t>
            </a:r>
            <a:endParaRPr lang="en-F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A09A03-3277-8644-FCF3-574DA8EB7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Reinforcement Learning: Introduction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5F4271-51B4-DD7D-3653-0F35878C0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21EA8E-8BBA-427F-8E76-5AE09ACA2473}" type="slidenum">
              <a:rPr lang="it-IT" smtClean="0"/>
              <a:t>14</a:t>
            </a:fld>
            <a:endParaRPr lang="it-IT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1F71FBFE-1DD3-82EB-7F4C-AEFB93CF79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322" y="1550728"/>
            <a:ext cx="4589508" cy="1877526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0B70727C-B2DA-EA4C-0BBF-8570BA1559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8556" y="1679509"/>
            <a:ext cx="6844088" cy="3908270"/>
          </a:xfrm>
          <a:prstGeom prst="rect">
            <a:avLst/>
          </a:prstGeom>
        </p:spPr>
      </p:pic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2DEED05B-46AA-C802-9D92-E0BC40BB186C}"/>
              </a:ext>
            </a:extLst>
          </p:cNvPr>
          <p:cNvSpPr txBox="1">
            <a:spLocks/>
          </p:cNvSpPr>
          <p:nvPr/>
        </p:nvSpPr>
        <p:spPr>
          <a:xfrm>
            <a:off x="16072" y="6485556"/>
            <a:ext cx="1728838" cy="365125"/>
          </a:xfrm>
          <a:prstGeom prst="rect">
            <a:avLst/>
          </a:prstGeom>
          <a:solidFill>
            <a:srgbClr val="FFFFFF"/>
          </a:solidFill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Helvetica Light" panose="020B050000000000000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t-IT" dirty="0"/>
              <a:t>L. Brigato</a:t>
            </a:r>
          </a:p>
        </p:txBody>
      </p:sp>
    </p:spTree>
    <p:extLst>
      <p:ext uri="{BB962C8B-B14F-4D97-AF65-F5344CB8AC3E}">
        <p14:creationId xmlns:p14="http://schemas.microsoft.com/office/powerpoint/2010/main" val="15073612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6334A9-4FA6-4DD2-B89F-DA64AE0E25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982050" cy="1325563"/>
          </a:xfrm>
        </p:spPr>
        <p:txBody>
          <a:bodyPr>
            <a:normAutofit/>
          </a:bodyPr>
          <a:lstStyle/>
          <a:p>
            <a:r>
              <a:rPr lang="en-US" dirty="0"/>
              <a:t>Short Introduction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6C81E1C-AC90-8CD6-07EF-01DC9F693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 err="1"/>
              <a:t>Reinforcement</a:t>
            </a:r>
            <a:r>
              <a:rPr lang="it-IT" dirty="0"/>
              <a:t> Learning: </a:t>
            </a:r>
            <a:r>
              <a:rPr lang="it-IT" dirty="0" err="1"/>
              <a:t>Introduction</a:t>
            </a:r>
            <a:endParaRPr lang="it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4A641D-C248-3AD5-9CD4-4BFF38A530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21EA8E-8BBA-427F-8E76-5AE09ACA2473}" type="slidenum">
              <a:rPr lang="it-IT" smtClean="0"/>
              <a:t>2</a:t>
            </a:fld>
            <a:endParaRPr lang="it-IT"/>
          </a:p>
        </p:txBody>
      </p:sp>
      <p:sp>
        <p:nvSpPr>
          <p:cNvPr id="9" name="Segnaposto contenuto 8">
            <a:extLst>
              <a:ext uri="{FF2B5EF4-FFF2-40B4-BE49-F238E27FC236}">
                <a16:creationId xmlns:a16="http://schemas.microsoft.com/office/drawing/2014/main" id="{971C81FC-8D24-97E3-A5F9-D726E75C55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4637"/>
            <a:ext cx="9052420" cy="4552326"/>
          </a:xfrm>
        </p:spPr>
        <p:txBody>
          <a:bodyPr>
            <a:normAutofit lnSpcReduction="10000"/>
          </a:bodyPr>
          <a:lstStyle/>
          <a:p>
            <a:r>
              <a:rPr lang="it-IT" dirty="0" err="1">
                <a:solidFill>
                  <a:srgbClr val="595959"/>
                </a:solidFill>
              </a:rPr>
              <a:t>Postdoctoral</a:t>
            </a:r>
            <a:r>
              <a:rPr lang="it-IT" dirty="0">
                <a:solidFill>
                  <a:srgbClr val="595959"/>
                </a:solidFill>
              </a:rPr>
              <a:t> </a:t>
            </a:r>
            <a:r>
              <a:rPr lang="it-IT" dirty="0" err="1">
                <a:solidFill>
                  <a:srgbClr val="595959"/>
                </a:solidFill>
              </a:rPr>
              <a:t>researcher</a:t>
            </a:r>
            <a:r>
              <a:rPr lang="it-IT" dirty="0">
                <a:solidFill>
                  <a:srgbClr val="595959"/>
                </a:solidFill>
              </a:rPr>
              <a:t> (</a:t>
            </a:r>
            <a:r>
              <a:rPr lang="it-IT" dirty="0" err="1">
                <a:solidFill>
                  <a:srgbClr val="595959"/>
                </a:solidFill>
              </a:rPr>
              <a:t>currently</a:t>
            </a:r>
            <a:r>
              <a:rPr lang="it-IT" dirty="0">
                <a:solidFill>
                  <a:srgbClr val="595959"/>
                </a:solidFill>
              </a:rPr>
              <a:t>)</a:t>
            </a:r>
          </a:p>
          <a:p>
            <a:pPr lvl="1"/>
            <a:r>
              <a:rPr lang="en-US" sz="1600" i="0" u="none" strike="noStrike" dirty="0">
                <a:solidFill>
                  <a:srgbClr val="595959"/>
                </a:solidFill>
                <a:effectLst/>
              </a:rPr>
              <a:t>Member of the AIHN laboratory @ ARTORG center, University of Bern</a:t>
            </a:r>
          </a:p>
          <a:p>
            <a:pPr lvl="1"/>
            <a:r>
              <a:rPr lang="en-US" sz="1600" dirty="0">
                <a:solidFill>
                  <a:srgbClr val="595959"/>
                </a:solidFill>
              </a:rPr>
              <a:t>Involved in the MELISSA European project</a:t>
            </a:r>
          </a:p>
          <a:p>
            <a:pPr lvl="2"/>
            <a:r>
              <a:rPr lang="en-US" sz="1400" b="0" i="0" u="none" strike="noStrike" dirty="0">
                <a:solidFill>
                  <a:srgbClr val="595959"/>
                </a:solidFill>
                <a:effectLst/>
              </a:rPr>
              <a:t>Computer vision for extracting nutrient contents</a:t>
            </a:r>
            <a:endParaRPr lang="en-US" sz="1050" b="0" i="0" u="none" strike="noStrike" dirty="0">
              <a:solidFill>
                <a:srgbClr val="595959"/>
              </a:solidFill>
              <a:effectLst/>
            </a:endParaRPr>
          </a:p>
          <a:p>
            <a:pPr lvl="2"/>
            <a:r>
              <a:rPr lang="en-US" sz="1400" b="0" i="0" u="none" strike="noStrike" dirty="0">
                <a:solidFill>
                  <a:srgbClr val="595959"/>
                </a:solidFill>
                <a:effectLst/>
              </a:rPr>
              <a:t>Time-series analysis to predict blood-glucose trends</a:t>
            </a:r>
          </a:p>
          <a:p>
            <a:pPr lvl="2"/>
            <a:r>
              <a:rPr lang="en-US" sz="1400" b="0" i="0" u="none" strike="noStrike" dirty="0">
                <a:solidFill>
                  <a:srgbClr val="595959"/>
                </a:solidFill>
                <a:effectLst/>
              </a:rPr>
              <a:t>Reinforcement learning agent to control insulin injections </a:t>
            </a:r>
          </a:p>
          <a:p>
            <a:pPr marL="914400" lvl="2" indent="0">
              <a:buNone/>
            </a:pPr>
            <a:endParaRPr lang="en-US" sz="1400" b="0" i="0" u="none" strike="noStrike" dirty="0">
              <a:solidFill>
                <a:srgbClr val="595959"/>
              </a:solidFill>
              <a:effectLst/>
            </a:endParaRPr>
          </a:p>
          <a:p>
            <a:r>
              <a:rPr lang="en-US" sz="2200" dirty="0">
                <a:solidFill>
                  <a:srgbClr val="595959"/>
                </a:solidFill>
              </a:rPr>
              <a:t>Ph.D. candidate (2018-2022)</a:t>
            </a:r>
          </a:p>
          <a:p>
            <a:pPr lvl="1"/>
            <a:r>
              <a:rPr lang="en-US" sz="1600" b="0" i="0" u="none" strike="noStrike" dirty="0">
                <a:solidFill>
                  <a:srgbClr val="595959"/>
                </a:solidFill>
                <a:effectLst/>
              </a:rPr>
              <a:t>Member of </a:t>
            </a:r>
            <a:r>
              <a:rPr lang="en-US" sz="1600" b="0" i="0" u="none" strike="noStrike" dirty="0" err="1">
                <a:solidFill>
                  <a:srgbClr val="595959"/>
                </a:solidFill>
                <a:effectLst/>
              </a:rPr>
              <a:t>Ro.Co.Co</a:t>
            </a:r>
            <a:r>
              <a:rPr lang="en-US" sz="1600" b="0" i="0" u="none" strike="noStrike" dirty="0">
                <a:solidFill>
                  <a:srgbClr val="595959"/>
                </a:solidFill>
                <a:effectLst/>
              </a:rPr>
              <a:t>. laboratory @ Sapienza University of Rome (Italy)</a:t>
            </a:r>
          </a:p>
          <a:p>
            <a:pPr lvl="1"/>
            <a:r>
              <a:rPr lang="en-US" sz="1600" b="0" i="0" u="none" strike="noStrike" dirty="0">
                <a:solidFill>
                  <a:srgbClr val="595959"/>
                </a:solidFill>
                <a:effectLst/>
              </a:rPr>
              <a:t>Ph.D. thesis on machine learning from data/label-deficient data distributions</a:t>
            </a:r>
          </a:p>
          <a:p>
            <a:pPr lvl="1"/>
            <a:r>
              <a:rPr lang="en-US" sz="1600" b="0" i="0" u="none" strike="noStrike" dirty="0">
                <a:solidFill>
                  <a:srgbClr val="595959"/>
                </a:solidFill>
                <a:effectLst/>
              </a:rPr>
              <a:t>Worked with external partners (Italian police, security company) on AI and robotics projects</a:t>
            </a:r>
          </a:p>
          <a:p>
            <a:pPr lvl="1"/>
            <a:endParaRPr lang="en-US" sz="1600" dirty="0">
              <a:solidFill>
                <a:srgbClr val="595959"/>
              </a:solidFill>
            </a:endParaRPr>
          </a:p>
          <a:p>
            <a:r>
              <a:rPr lang="en-US" sz="2000" b="0" i="0" u="none" strike="noStrike" dirty="0">
                <a:solidFill>
                  <a:srgbClr val="595959"/>
                </a:solidFill>
                <a:effectLst/>
              </a:rPr>
              <a:t>Master’s student (2016-2018)</a:t>
            </a:r>
          </a:p>
          <a:p>
            <a:pPr lvl="1"/>
            <a:r>
              <a:rPr lang="en-US" sz="1600" dirty="0">
                <a:solidFill>
                  <a:srgbClr val="595959"/>
                </a:solidFill>
              </a:rPr>
              <a:t>AI and Robotics M.Sc.</a:t>
            </a:r>
          </a:p>
          <a:p>
            <a:pPr lvl="1"/>
            <a:r>
              <a:rPr lang="en-US" sz="1600" dirty="0">
                <a:solidFill>
                  <a:srgbClr val="595959"/>
                </a:solidFill>
              </a:rPr>
              <a:t>Master’s thesis on ML for robot hand-prostheses (@University of Western Switzerland)</a:t>
            </a:r>
            <a:endParaRPr lang="en-US" sz="1600" b="0" i="0" u="none" strike="noStrike" dirty="0">
              <a:solidFill>
                <a:srgbClr val="595959"/>
              </a:solidFill>
              <a:effectLst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80AF0BA-A08C-5027-720A-95EB74DC5D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7326" y="3451088"/>
            <a:ext cx="1916403" cy="1455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HES-SO Valais to lead a five million franc European E-Health project">
            <a:extLst>
              <a:ext uri="{FF2B5EF4-FFF2-40B4-BE49-F238E27FC236}">
                <a16:creationId xmlns:a16="http://schemas.microsoft.com/office/drawing/2014/main" id="{9AEDB3DE-90FE-64D6-7B01-B0A94B9AFA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1295" y="5176853"/>
            <a:ext cx="1536894" cy="845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Research: AI in Health and Nutrition - ARTORG Center for Biomedical  Engineering Research">
            <a:extLst>
              <a:ext uri="{FF2B5EF4-FFF2-40B4-BE49-F238E27FC236}">
                <a16:creationId xmlns:a16="http://schemas.microsoft.com/office/drawing/2014/main" id="{A8661AFB-306C-DB63-DAA4-28FE188AF6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0230" y="1433924"/>
            <a:ext cx="2550593" cy="1701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537A9060-EB47-87AA-592A-89446E6FB0CB}"/>
              </a:ext>
            </a:extLst>
          </p:cNvPr>
          <p:cNvSpPr txBox="1">
            <a:spLocks/>
          </p:cNvSpPr>
          <p:nvPr/>
        </p:nvSpPr>
        <p:spPr>
          <a:xfrm>
            <a:off x="16072" y="6485556"/>
            <a:ext cx="1728838" cy="365125"/>
          </a:xfrm>
          <a:prstGeom prst="rect">
            <a:avLst/>
          </a:prstGeom>
          <a:solidFill>
            <a:srgbClr val="FFFFFF"/>
          </a:solidFill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Helvetica Light" panose="020B050000000000000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t-IT" dirty="0"/>
              <a:t>L. Brigato</a:t>
            </a:r>
          </a:p>
        </p:txBody>
      </p:sp>
    </p:spTree>
    <p:extLst>
      <p:ext uri="{BB962C8B-B14F-4D97-AF65-F5344CB8AC3E}">
        <p14:creationId xmlns:p14="http://schemas.microsoft.com/office/powerpoint/2010/main" val="31546036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D473F-0096-144F-8B42-9C68C436E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Organization of the Module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3435E6-9E8B-D04F-9165-C442D41EFE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357188" indent="-357188"/>
            <a:r>
              <a:rPr lang="en-GB" dirty="0"/>
              <a:t>Module is divided into two main parts:</a:t>
            </a:r>
          </a:p>
          <a:p>
            <a:pPr marL="814388" lvl="1" indent="-357188"/>
            <a:r>
              <a:rPr lang="en-GB" dirty="0"/>
              <a:t>Elementary RL</a:t>
            </a:r>
          </a:p>
          <a:p>
            <a:pPr marL="814388" lvl="1" indent="-357188"/>
            <a:r>
              <a:rPr lang="en-GB" dirty="0"/>
              <a:t>Advanced RL</a:t>
            </a:r>
          </a:p>
          <a:p>
            <a:pPr marL="357188" indent="-357188"/>
            <a:r>
              <a:rPr lang="en-GB" dirty="0"/>
              <a:t>Elementary RL:</a:t>
            </a:r>
          </a:p>
          <a:p>
            <a:pPr marL="814388" lvl="1" indent="-357188"/>
            <a:r>
              <a:rPr lang="en-GB" dirty="0"/>
              <a:t>Familiarize with RL framework</a:t>
            </a:r>
          </a:p>
          <a:p>
            <a:pPr marL="814388" lvl="1" indent="-357188"/>
            <a:r>
              <a:rPr lang="en-GB" dirty="0"/>
              <a:t>Learn basic concepts and algorithms</a:t>
            </a:r>
          </a:p>
          <a:p>
            <a:pPr marL="357188" indent="-357188"/>
            <a:r>
              <a:rPr lang="en-GB" dirty="0"/>
              <a:t>Advanced RL:</a:t>
            </a:r>
          </a:p>
          <a:p>
            <a:pPr marL="814388" lvl="1" indent="-357188"/>
            <a:r>
              <a:rPr lang="en-GB" dirty="0"/>
              <a:t>Extend elementary RL to more complex domains</a:t>
            </a:r>
          </a:p>
          <a:p>
            <a:pPr marL="814388" lvl="1" indent="-357188"/>
            <a:r>
              <a:rPr lang="en-GB" dirty="0"/>
              <a:t>Get a glimpse of on-going research</a:t>
            </a:r>
          </a:p>
          <a:p>
            <a:pPr marL="357188" indent="-357188"/>
            <a:r>
              <a:rPr lang="en-GB" dirty="0"/>
              <a:t>One notebook for each part</a:t>
            </a:r>
          </a:p>
          <a:p>
            <a:pPr lvl="1"/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176600-BED9-FAE9-B8BA-3F4D8B2840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Reinforcement Learning: Introduction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9C753F-08B6-08CA-7AF3-FD5B82DF40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21EA8E-8BBA-427F-8E76-5AE09ACA2473}" type="slidenum">
              <a:rPr lang="en-GB" smtClean="0"/>
              <a:t>3</a:t>
            </a:fld>
            <a:endParaRPr lang="en-GB"/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FAB01D2B-0C1D-9107-4696-AB7575F85C4D}"/>
              </a:ext>
            </a:extLst>
          </p:cNvPr>
          <p:cNvSpPr txBox="1">
            <a:spLocks/>
          </p:cNvSpPr>
          <p:nvPr/>
        </p:nvSpPr>
        <p:spPr>
          <a:xfrm>
            <a:off x="16072" y="6485556"/>
            <a:ext cx="1728838" cy="365125"/>
          </a:xfrm>
          <a:prstGeom prst="rect">
            <a:avLst/>
          </a:prstGeom>
          <a:solidFill>
            <a:srgbClr val="FFFFFF"/>
          </a:solidFill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Helvetica Light" panose="020B050000000000000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t-IT" dirty="0"/>
              <a:t>L. Brigato</a:t>
            </a:r>
          </a:p>
        </p:txBody>
      </p:sp>
    </p:spTree>
    <p:extLst>
      <p:ext uri="{BB962C8B-B14F-4D97-AF65-F5344CB8AC3E}">
        <p14:creationId xmlns:p14="http://schemas.microsoft.com/office/powerpoint/2010/main" val="4641325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C7DCD-7AF5-874D-AB71-3B4AB6B43E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 dirty="0"/>
              <a:t>Learning Objectives of the </a:t>
            </a:r>
            <a:r>
              <a:rPr lang="it-IT" dirty="0"/>
              <a:t>Module</a:t>
            </a:r>
            <a:endParaRPr lang="en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BA2151-1F7E-664E-B47E-881FE840C2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318536"/>
          </a:xfrm>
        </p:spPr>
        <p:txBody>
          <a:bodyPr anchor="t" anchorCtr="0">
            <a:normAutofit/>
          </a:bodyPr>
          <a:lstStyle/>
          <a:p>
            <a:pPr marL="0" indent="0">
              <a:buNone/>
            </a:pPr>
            <a:r>
              <a:rPr lang="en-US" dirty="0"/>
              <a:t>By the end of the module, you will be able to:</a:t>
            </a:r>
          </a:p>
          <a:p>
            <a:r>
              <a:rPr lang="en-GB" sz="2400" dirty="0"/>
              <a:t>Understand the different aspects of RL and the different kinds of RL methods</a:t>
            </a:r>
            <a:endParaRPr lang="it-IT" sz="2400" dirty="0"/>
          </a:p>
          <a:p>
            <a:r>
              <a:rPr lang="en-GB" sz="2400" dirty="0"/>
              <a:t>Implement RL systems</a:t>
            </a:r>
            <a:r>
              <a:rPr lang="it-IT" sz="2400" dirty="0"/>
              <a:t> by </a:t>
            </a:r>
            <a:r>
              <a:rPr lang="en-US" sz="2400" dirty="0"/>
              <a:t>using available libraries</a:t>
            </a:r>
          </a:p>
          <a:p>
            <a:r>
              <a:rPr lang="en-US" sz="2400" dirty="0"/>
              <a:t>Evaluate and select appropriate RL methods for solving the task at hand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52003E-E24B-29F8-4A0E-D4E8A35D1F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Reinforcement Learning: Introduction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F19863-CA90-25E8-FAED-8AC030CF1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21EA8E-8BBA-427F-8E76-5AE09ACA2473}" type="slidenum">
              <a:rPr lang="it-IT" smtClean="0"/>
              <a:t>4</a:t>
            </a:fld>
            <a:endParaRPr lang="it-IT"/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8AB3116D-63CC-A4CD-2712-0211719DCEA8}"/>
              </a:ext>
            </a:extLst>
          </p:cNvPr>
          <p:cNvSpPr txBox="1">
            <a:spLocks/>
          </p:cNvSpPr>
          <p:nvPr/>
        </p:nvSpPr>
        <p:spPr>
          <a:xfrm>
            <a:off x="16072" y="6485556"/>
            <a:ext cx="1728838" cy="365125"/>
          </a:xfrm>
          <a:prstGeom prst="rect">
            <a:avLst/>
          </a:prstGeom>
          <a:solidFill>
            <a:srgbClr val="FFFFFF"/>
          </a:solidFill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Helvetica Light" panose="020B050000000000000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t-IT" dirty="0"/>
              <a:t>L. Brigato</a:t>
            </a:r>
          </a:p>
        </p:txBody>
      </p:sp>
    </p:spTree>
    <p:extLst>
      <p:ext uri="{BB962C8B-B14F-4D97-AF65-F5344CB8AC3E}">
        <p14:creationId xmlns:p14="http://schemas.microsoft.com/office/powerpoint/2010/main" val="31888639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DF335E-CADB-9E4C-9F42-A606CAD66C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 dirty="0"/>
              <a:t>Reading Material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F49857-7DB1-384C-8FC3-AA9E31A6BC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8644847" cy="4351338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dirty="0"/>
              <a:t>An Introduction to Reinforcement Learning, </a:t>
            </a:r>
          </a:p>
          <a:p>
            <a:pPr marL="457200" lvl="1" indent="0">
              <a:buNone/>
            </a:pPr>
            <a:r>
              <a:rPr lang="en-US" dirty="0"/>
              <a:t>Sutton and </a:t>
            </a:r>
            <a:r>
              <a:rPr lang="en-US" dirty="0" err="1"/>
              <a:t>Barto</a:t>
            </a:r>
            <a:r>
              <a:rPr lang="en-US" dirty="0"/>
              <a:t>, MIT Press, 1998</a:t>
            </a:r>
          </a:p>
          <a:p>
            <a:pPr marL="457200" lvl="1" indent="0">
              <a:buNone/>
            </a:pPr>
            <a:r>
              <a:rPr lang="en-US" dirty="0"/>
              <a:t>Available free online! </a:t>
            </a:r>
          </a:p>
          <a:p>
            <a:pPr marL="457200" lvl="1" indent="0">
              <a:buNone/>
            </a:pPr>
            <a:r>
              <a:rPr lang="en-US" dirty="0">
                <a:hlinkClick r:id="rId2"/>
              </a:rPr>
              <a:t>http://</a:t>
            </a:r>
            <a:r>
              <a:rPr lang="en-US" dirty="0" err="1">
                <a:hlinkClick r:id="rId2"/>
              </a:rPr>
              <a:t>webdocs.cs.ualberta.ca</a:t>
            </a:r>
            <a:r>
              <a:rPr lang="en-US" dirty="0">
                <a:hlinkClick r:id="rId2"/>
              </a:rPr>
              <a:t>/∼</a:t>
            </a:r>
            <a:r>
              <a:rPr lang="en-US" dirty="0" err="1">
                <a:hlinkClick r:id="rId2"/>
              </a:rPr>
              <a:t>sutton</a:t>
            </a:r>
            <a:r>
              <a:rPr lang="en-US" dirty="0">
                <a:hlinkClick r:id="rId2"/>
              </a:rPr>
              <a:t>/book/the-</a:t>
            </a:r>
            <a:r>
              <a:rPr lang="en-US" dirty="0" err="1">
                <a:hlinkClick r:id="rId2"/>
              </a:rPr>
              <a:t>book.html</a:t>
            </a:r>
            <a:r>
              <a:rPr lang="en-US" dirty="0">
                <a:hlinkClick r:id="rId2"/>
              </a:rPr>
              <a:t> 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  <a:tabLst>
                <a:tab pos="7265988" algn="l"/>
              </a:tabLst>
            </a:pPr>
            <a:r>
              <a:rPr lang="en-US" dirty="0"/>
              <a:t>Algorithms for Reinforcement Learning, </a:t>
            </a:r>
          </a:p>
          <a:p>
            <a:pPr marL="457200" lvl="1" indent="0">
              <a:buNone/>
            </a:pPr>
            <a:r>
              <a:rPr lang="en-US" dirty="0"/>
              <a:t>Csaba </a:t>
            </a:r>
            <a:r>
              <a:rPr lang="en-US" dirty="0" err="1"/>
              <a:t>Szepesvari</a:t>
            </a:r>
            <a:r>
              <a:rPr lang="en-US" dirty="0"/>
              <a:t>,  Morgan and Claypool, 2010 </a:t>
            </a:r>
          </a:p>
          <a:p>
            <a:pPr marL="457200" lvl="1" indent="0">
              <a:buNone/>
            </a:pPr>
            <a:r>
              <a:rPr lang="en-US" dirty="0"/>
              <a:t>Available free online! </a:t>
            </a:r>
          </a:p>
          <a:p>
            <a:pPr marL="457200" lvl="1" indent="0">
              <a:buNone/>
            </a:pPr>
            <a:r>
              <a:rPr lang="en-US" dirty="0">
                <a:hlinkClick r:id="rId3"/>
              </a:rPr>
              <a:t>http://www.ualberta.ca/∼szepesva/papers/RLAlgsInMDPs.pdf</a:t>
            </a:r>
            <a:r>
              <a:rPr lang="en-US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8228AE-8250-B04B-A835-D62BC5A110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44818" y="1690688"/>
            <a:ext cx="1708982" cy="2201845"/>
          </a:xfrm>
          <a:prstGeom prst="rect">
            <a:avLst/>
          </a:prstGeom>
        </p:spPr>
      </p:pic>
      <p:pic>
        <p:nvPicPr>
          <p:cNvPr id="2050" name="Picture 2" descr="Algorithms for Reinforcement Learning (Synthesis Lectures on Artificial  Intelligence and Machine Learning): Csaba Szepesvari, Ronald Brachman,  Thomas Dietterich: 9781608454921: Amazon.com: Books">
            <a:extLst>
              <a:ext uri="{FF2B5EF4-FFF2-40B4-BE49-F238E27FC236}">
                <a16:creationId xmlns:a16="http://schemas.microsoft.com/office/drawing/2014/main" id="{B5161BFD-B278-054F-9951-482618A1A1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4818" y="4001295"/>
            <a:ext cx="1787900" cy="2201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9B4B7E-2EA4-21BB-75A9-7AC56A05B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Reinforcement Learning: Introduction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3F0A73-8D44-9D9E-9070-74C8561FF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21EA8E-8BBA-427F-8E76-5AE09ACA2473}" type="slidenum">
              <a:rPr lang="it-IT" smtClean="0"/>
              <a:t>5</a:t>
            </a:fld>
            <a:endParaRPr lang="it-IT"/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7EB376A6-BC54-4A15-3AFE-5B15D07F6ADE}"/>
              </a:ext>
            </a:extLst>
          </p:cNvPr>
          <p:cNvSpPr txBox="1">
            <a:spLocks/>
          </p:cNvSpPr>
          <p:nvPr/>
        </p:nvSpPr>
        <p:spPr>
          <a:xfrm>
            <a:off x="16072" y="6485556"/>
            <a:ext cx="1728838" cy="365125"/>
          </a:xfrm>
          <a:prstGeom prst="rect">
            <a:avLst/>
          </a:prstGeom>
          <a:solidFill>
            <a:srgbClr val="FFFFFF"/>
          </a:solidFill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Helvetica Light" panose="020B050000000000000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t-IT" dirty="0"/>
              <a:t>L. Brigato</a:t>
            </a:r>
          </a:p>
        </p:txBody>
      </p:sp>
    </p:spTree>
    <p:extLst>
      <p:ext uri="{BB962C8B-B14F-4D97-AF65-F5344CB8AC3E}">
        <p14:creationId xmlns:p14="http://schemas.microsoft.com/office/powerpoint/2010/main" val="3873986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9F2D5-D638-EA42-BB97-9BE11891D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 dirty="0"/>
              <a:t>Acknowledments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BC9223-9B2F-5D4E-BDD9-342863C563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57188" indent="-357188"/>
            <a:r>
              <a:rPr lang="en-FR" dirty="0"/>
              <a:t>The lecture slides are using parts of the structure and material by:</a:t>
            </a:r>
            <a:endParaRPr lang="it-IT" dirty="0"/>
          </a:p>
          <a:p>
            <a:pPr marL="814388" lvl="1" indent="-357188"/>
            <a:r>
              <a:rPr lang="en-FR" sz="2000" dirty="0"/>
              <a:t>David Silver (Deep Mind, UCL)</a:t>
            </a:r>
            <a:endParaRPr lang="it-IT" sz="2000" dirty="0"/>
          </a:p>
          <a:p>
            <a:pPr marL="814388" lvl="1" indent="-357188"/>
            <a:r>
              <a:rPr lang="en-GB" sz="2000" dirty="0"/>
              <a:t>DeepMind Learning Resources (</a:t>
            </a:r>
            <a:r>
              <a:rPr lang="en-GB" sz="2000" dirty="0" err="1"/>
              <a:t>Hado</a:t>
            </a:r>
            <a:r>
              <a:rPr lang="en-GB" sz="2000" dirty="0"/>
              <a:t> van Hasselt, Diana </a:t>
            </a:r>
            <a:r>
              <a:rPr lang="en-GB" sz="2000" dirty="0" err="1"/>
              <a:t>Borsa</a:t>
            </a:r>
            <a:r>
              <a:rPr lang="en-GB" sz="2000" dirty="0"/>
              <a:t> &amp; Matteo Hessel), </a:t>
            </a:r>
            <a:r>
              <a:rPr lang="en-US" sz="2000" dirty="0"/>
              <a:t>https://www.deepmind.com/learning-resources/reinforcement-learning-lecture-series-2021</a:t>
            </a:r>
            <a:endParaRPr lang="en-FR" sz="20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58FFAB-F495-9C6B-B786-E7AD5CED98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Reinforcement Learning: Introduction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23A1A8-5A33-CF36-B562-51FD976B3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21EA8E-8BBA-427F-8E76-5AE09ACA2473}" type="slidenum">
              <a:rPr lang="it-IT" smtClean="0"/>
              <a:t>6</a:t>
            </a:fld>
            <a:endParaRPr lang="it-IT"/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C405B660-B01D-6899-D00A-918B5A41280B}"/>
              </a:ext>
            </a:extLst>
          </p:cNvPr>
          <p:cNvSpPr txBox="1">
            <a:spLocks/>
          </p:cNvSpPr>
          <p:nvPr/>
        </p:nvSpPr>
        <p:spPr>
          <a:xfrm>
            <a:off x="16072" y="6485556"/>
            <a:ext cx="1728838" cy="365125"/>
          </a:xfrm>
          <a:prstGeom prst="rect">
            <a:avLst/>
          </a:prstGeom>
          <a:solidFill>
            <a:srgbClr val="FFFFFF"/>
          </a:solidFill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Helvetica Light" panose="020B050000000000000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t-IT" dirty="0"/>
              <a:t>L. Brigato</a:t>
            </a:r>
          </a:p>
        </p:txBody>
      </p:sp>
    </p:spTree>
    <p:extLst>
      <p:ext uri="{BB962C8B-B14F-4D97-AF65-F5344CB8AC3E}">
        <p14:creationId xmlns:p14="http://schemas.microsoft.com/office/powerpoint/2010/main" val="31525031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A3D9F4-7AA0-2B45-8A88-64AAD112C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 dirty="0"/>
              <a:t>What is Reinforcement Learning?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0BDDCD7-6916-3E43-99F5-AF85014BD2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33775" y="1395001"/>
            <a:ext cx="5124450" cy="499134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B36EA11-9ED2-B44C-ACD6-26D8E58B1BDD}"/>
              </a:ext>
            </a:extLst>
          </p:cNvPr>
          <p:cNvSpPr txBox="1"/>
          <p:nvPr/>
        </p:nvSpPr>
        <p:spPr>
          <a:xfrm>
            <a:off x="10292755" y="6220924"/>
            <a:ext cx="17700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FR" sz="1000" dirty="0">
                <a:latin typeface="Linux Libertine" panose="02000503000000000000" pitchFamily="2" charset="0"/>
              </a:rPr>
              <a:t>[David Silver, IRL, UCL 2015]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BBE27C1-0613-62C7-C77A-55280C75C2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Reinforcement Learning: Introduction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1DE2B3-D306-8B6E-6D1D-AF1385CC50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21EA8E-8BBA-427F-8E76-5AE09ACA2473}" type="slidenum">
              <a:rPr lang="it-IT" smtClean="0"/>
              <a:t>7</a:t>
            </a:fld>
            <a:endParaRPr lang="it-IT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8C0C29A2-2D2E-AA4B-F8B6-142782E0A5B3}"/>
              </a:ext>
            </a:extLst>
          </p:cNvPr>
          <p:cNvSpPr txBox="1">
            <a:spLocks/>
          </p:cNvSpPr>
          <p:nvPr/>
        </p:nvSpPr>
        <p:spPr>
          <a:xfrm>
            <a:off x="16072" y="6485556"/>
            <a:ext cx="1728838" cy="365125"/>
          </a:xfrm>
          <a:prstGeom prst="rect">
            <a:avLst/>
          </a:prstGeom>
          <a:solidFill>
            <a:srgbClr val="FFFFFF"/>
          </a:solidFill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Helvetica Light" panose="020B050000000000000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t-IT" dirty="0"/>
              <a:t>L. Brigato</a:t>
            </a:r>
          </a:p>
        </p:txBody>
      </p:sp>
    </p:spTree>
    <p:extLst>
      <p:ext uri="{BB962C8B-B14F-4D97-AF65-F5344CB8AC3E}">
        <p14:creationId xmlns:p14="http://schemas.microsoft.com/office/powerpoint/2010/main" val="11517164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633167-484E-A44E-AA84-0B85CF6F2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 dirty="0"/>
              <a:t>What is Reinforcement Learning?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5900F0-7894-614E-92B9-4C17B74A8B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57188" indent="-357188"/>
            <a:r>
              <a:rPr lang="en-US" sz="2400" dirty="0"/>
              <a:t>Science and framework of learning to make decisions from interaction</a:t>
            </a:r>
          </a:p>
          <a:p>
            <a:pPr marL="814388" lvl="1" indent="-357188"/>
            <a:r>
              <a:rPr lang="en-US" sz="2000" dirty="0"/>
              <a:t>A formalization of the AI problem</a:t>
            </a:r>
            <a:endParaRPr lang="it-IT" sz="2000" dirty="0"/>
          </a:p>
          <a:p>
            <a:pPr marL="357188" indent="-357188"/>
            <a:r>
              <a:rPr lang="en-FR" sz="2400" dirty="0"/>
              <a:t>People and animals learn by interacting with their environment</a:t>
            </a:r>
          </a:p>
          <a:p>
            <a:pPr marL="357188" indent="-357188"/>
            <a:r>
              <a:rPr lang="en-FR" sz="2400" dirty="0"/>
              <a:t>This type of learning can be defined as active learning and it based on sequencial interactions</a:t>
            </a:r>
            <a:endParaRPr lang="it-IT" sz="2400" dirty="0"/>
          </a:p>
          <a:p>
            <a:pPr marL="814388" lvl="1" indent="-357188"/>
            <a:r>
              <a:rPr lang="en-FR" sz="2000" dirty="0"/>
              <a:t>Future interactions depend on earlier ones</a:t>
            </a:r>
          </a:p>
          <a:p>
            <a:pPr marL="357188" indent="-357188"/>
            <a:r>
              <a:rPr lang="en-FR" sz="2400" dirty="0"/>
              <a:t>The learning is typically goal-oriented</a:t>
            </a:r>
          </a:p>
          <a:p>
            <a:pPr marL="357188" indent="-357188"/>
            <a:r>
              <a:rPr lang="en-FR" sz="2400" dirty="0"/>
              <a:t>Instead of learning with examples, a reward is optimized</a:t>
            </a:r>
            <a:endParaRPr lang="it-IT" sz="2400" dirty="0"/>
          </a:p>
          <a:p>
            <a:pPr marL="0" indent="0">
              <a:buNone/>
            </a:pPr>
            <a:endParaRPr lang="en-FR" sz="2400" dirty="0"/>
          </a:p>
          <a:p>
            <a:endParaRPr lang="en-FR" sz="2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775373-D19E-5B77-1C6C-22A9F2E045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Reinforcement Learning: Introduction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AC76D4-1D61-5133-3874-80E2D44BF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21EA8E-8BBA-427F-8E76-5AE09ACA2473}" type="slidenum">
              <a:rPr lang="it-IT" smtClean="0"/>
              <a:t>8</a:t>
            </a:fld>
            <a:endParaRPr lang="it-IT"/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B80FCD2B-1185-EE5B-D61D-60DBC73BD394}"/>
              </a:ext>
            </a:extLst>
          </p:cNvPr>
          <p:cNvSpPr txBox="1">
            <a:spLocks/>
          </p:cNvSpPr>
          <p:nvPr/>
        </p:nvSpPr>
        <p:spPr>
          <a:xfrm>
            <a:off x="16072" y="6485556"/>
            <a:ext cx="1728838" cy="365125"/>
          </a:xfrm>
          <a:prstGeom prst="rect">
            <a:avLst/>
          </a:prstGeom>
          <a:solidFill>
            <a:srgbClr val="FFFFFF"/>
          </a:solidFill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Helvetica Light" panose="020B050000000000000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t-IT" dirty="0"/>
              <a:t>L. Brigato</a:t>
            </a:r>
          </a:p>
        </p:txBody>
      </p:sp>
    </p:spTree>
    <p:extLst>
      <p:ext uri="{BB962C8B-B14F-4D97-AF65-F5344CB8AC3E}">
        <p14:creationId xmlns:p14="http://schemas.microsoft.com/office/powerpoint/2010/main" val="38261729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65B780-F679-F648-A230-A2653431D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 dirty="0"/>
              <a:t>RL characteristics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74E961-56C9-F944-B3CB-E9AAA0D05A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57188" indent="-357188"/>
            <a:r>
              <a:rPr lang="en-FR" sz="2400" dirty="0"/>
              <a:t>There is no </a:t>
            </a:r>
            <a:r>
              <a:rPr lang="it-IT" sz="2400" dirty="0" err="1"/>
              <a:t>direct</a:t>
            </a:r>
            <a:r>
              <a:rPr lang="it-IT" sz="2400" dirty="0"/>
              <a:t> </a:t>
            </a:r>
            <a:r>
              <a:rPr lang="en-FR" sz="2400" dirty="0"/>
              <a:t>supervision, only a reward signal</a:t>
            </a:r>
          </a:p>
          <a:p>
            <a:pPr marL="357188" indent="-357188"/>
            <a:r>
              <a:rPr lang="en-FR" sz="2400" dirty="0"/>
              <a:t>Feedback might be delayed</a:t>
            </a:r>
          </a:p>
          <a:p>
            <a:pPr marL="357188" indent="-357188"/>
            <a:r>
              <a:rPr lang="en-FR" sz="2400" dirty="0"/>
              <a:t>Time matters (sequential, non i.i.d. data)</a:t>
            </a:r>
          </a:p>
          <a:p>
            <a:pPr marL="357188" indent="-357188"/>
            <a:r>
              <a:rPr lang="en-FR" sz="2400" dirty="0"/>
              <a:t>Agent’s actions affect the subsequent data it receives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A09A03-3277-8644-FCF3-574DA8EB7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Reinforcement Learning: Introduction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5F4271-51B4-DD7D-3653-0F35878C0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21EA8E-8BBA-427F-8E76-5AE09ACA2473}" type="slidenum">
              <a:rPr lang="it-IT" smtClean="0"/>
              <a:t>9</a:t>
            </a:fld>
            <a:endParaRPr lang="it-IT"/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C5F8A874-067B-F953-F49E-2806E890F70E}"/>
              </a:ext>
            </a:extLst>
          </p:cNvPr>
          <p:cNvSpPr txBox="1">
            <a:spLocks/>
          </p:cNvSpPr>
          <p:nvPr/>
        </p:nvSpPr>
        <p:spPr>
          <a:xfrm>
            <a:off x="16072" y="6485556"/>
            <a:ext cx="1728838" cy="365125"/>
          </a:xfrm>
          <a:prstGeom prst="rect">
            <a:avLst/>
          </a:prstGeom>
          <a:solidFill>
            <a:srgbClr val="FFFFFF"/>
          </a:solidFill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Helvetica Light" panose="020B050000000000000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t-IT" dirty="0"/>
              <a:t>L. Brigato</a:t>
            </a:r>
          </a:p>
        </p:txBody>
      </p:sp>
    </p:spTree>
    <p:extLst>
      <p:ext uri="{BB962C8B-B14F-4D97-AF65-F5344CB8AC3E}">
        <p14:creationId xmlns:p14="http://schemas.microsoft.com/office/powerpoint/2010/main" val="909933145"/>
      </p:ext>
    </p:extLst>
  </p:cSld>
  <p:clrMapOvr>
    <a:masterClrMapping/>
  </p:clrMapOvr>
</p:sld>
</file>

<file path=ppt/theme/theme1.xml><?xml version="1.0" encoding="utf-8"?>
<a:theme xmlns:a="http://schemas.openxmlformats.org/drawingml/2006/main" name="Template__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Template__</Template>
  <TotalTime>628</TotalTime>
  <Words>638</Words>
  <Application>Microsoft Office PowerPoint</Application>
  <PresentationFormat>Widescreen</PresentationFormat>
  <Paragraphs>111</Paragraphs>
  <Slides>14</Slides>
  <Notes>2</Notes>
  <HiddenSlides>0</HiddenSlides>
  <MMClips>3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2</vt:i4>
      </vt:variant>
      <vt:variant>
        <vt:lpstr>Titoli diapositive</vt:lpstr>
      </vt:variant>
      <vt:variant>
        <vt:i4>14</vt:i4>
      </vt:variant>
    </vt:vector>
  </HeadingPairs>
  <TitlesOfParts>
    <vt:vector size="21" baseType="lpstr">
      <vt:lpstr>Arial</vt:lpstr>
      <vt:lpstr>Calibri</vt:lpstr>
      <vt:lpstr>Helvetica Light</vt:lpstr>
      <vt:lpstr>Helvetica Neue UltraLight</vt:lpstr>
      <vt:lpstr>Linux Libertine</vt:lpstr>
      <vt:lpstr>Template__</vt:lpstr>
      <vt:lpstr>1_Office Theme</vt:lpstr>
      <vt:lpstr>CAS AML 2022 Reinforcement Learning</vt:lpstr>
      <vt:lpstr>Short Introduction</vt:lpstr>
      <vt:lpstr>Organization of the Module</vt:lpstr>
      <vt:lpstr>Learning Objectives of the Module</vt:lpstr>
      <vt:lpstr>Reading Material</vt:lpstr>
      <vt:lpstr>Acknowledments</vt:lpstr>
      <vt:lpstr>What is Reinforcement Learning?</vt:lpstr>
      <vt:lpstr>What is Reinforcement Learning?</vt:lpstr>
      <vt:lpstr>RL characteristics</vt:lpstr>
      <vt:lpstr>(Some) (Deep) RL Milestones</vt:lpstr>
      <vt:lpstr>(Some) (Deep) RL Milestones</vt:lpstr>
      <vt:lpstr>(Some) (Deep) RL Milestones</vt:lpstr>
      <vt:lpstr>(Some) (Deep) RL Milestones</vt:lpstr>
      <vt:lpstr>(Some) (Deep) RL Milestones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Reinforcement Learning</dc:title>
  <dc:creator>Brigato, Lorenzo (ARTORG)</dc:creator>
  <cp:lastModifiedBy>Work</cp:lastModifiedBy>
  <cp:revision>63</cp:revision>
  <dcterms:created xsi:type="dcterms:W3CDTF">2022-08-18T13:04:28Z</dcterms:created>
  <dcterms:modified xsi:type="dcterms:W3CDTF">2022-10-05T20:45:45Z</dcterms:modified>
</cp:coreProperties>
</file>